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0" r:id="rId4"/>
    <p:sldId id="261" r:id="rId5"/>
    <p:sldId id="258" r:id="rId6"/>
    <p:sldId id="264" r:id="rId7"/>
    <p:sldId id="259" r:id="rId8"/>
    <p:sldId id="262" r:id="rId9"/>
    <p:sldId id="263" r:id="rId10"/>
    <p:sldId id="265" r:id="rId11"/>
    <p:sldId id="266" r:id="rId12"/>
    <p:sldId id="267" r:id="rId13"/>
    <p:sldId id="268" r:id="rId14"/>
  </p:sldIdLst>
  <p:sldSz cx="13716000" cy="7772400"/>
  <p:notesSz cx="6858000" cy="9144000"/>
  <p:defaultTextStyle>
    <a:defPPr>
      <a:defRPr lang="en-US"/>
    </a:defPPr>
    <a:lvl1pPr marL="0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3928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7856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1784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5713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69641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3569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7497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1425" algn="l" defTabSz="122785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86" y="-84"/>
      </p:cViewPr>
      <p:guideLst>
        <p:guide orient="horz" pos="2448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BCB5F-2630-489C-A833-BB2D4091A8D3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685800"/>
            <a:ext cx="60483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1B727-45F2-4AAC-9EFC-51CADD192A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269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Welcome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5549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Formation with ‘Wish’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8461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6296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Feed back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12093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Ending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11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Identity of the teacher &amp; the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0512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Suspension to lead</a:t>
            </a:r>
            <a:r>
              <a:rPr lang="en-US" baseline="0" dirty="0" smtClean="0"/>
              <a:t> the lesson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4665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Leading</a:t>
            </a:r>
            <a:r>
              <a:rPr lang="en-US" baseline="0" dirty="0" smtClean="0"/>
              <a:t> the lesson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3567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Lesson declaration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5982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All the above items will be focused.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0883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Definition of optative sentence.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5665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Formation with ‘May’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278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 smtClean="0"/>
              <a:t>Formation with ‘Long’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81B727-45F2-4AAC-9EFC-51CADD192A1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535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414482"/>
            <a:ext cx="1165860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404360"/>
            <a:ext cx="960120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3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1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5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696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3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7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1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563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2891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916150" y="352637"/>
            <a:ext cx="4629150" cy="75169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352637"/>
            <a:ext cx="13658850" cy="75169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36568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898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4994487"/>
            <a:ext cx="11658600" cy="154368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294275"/>
            <a:ext cx="11658600" cy="1700212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1392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2785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4178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557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696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8356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974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91142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050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054648"/>
            <a:ext cx="9144000" cy="5814907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01300" y="2054648"/>
            <a:ext cx="9144000" cy="5814907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4200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1256"/>
            <a:ext cx="1234440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39795"/>
            <a:ext cx="6060282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928" indent="0">
              <a:buNone/>
              <a:defRPr sz="2700" b="1"/>
            </a:lvl2pPr>
            <a:lvl3pPr marL="1227856" indent="0">
              <a:buNone/>
              <a:defRPr sz="2400" b="1"/>
            </a:lvl3pPr>
            <a:lvl4pPr marL="1841784" indent="0">
              <a:buNone/>
              <a:defRPr sz="2100" b="1"/>
            </a:lvl4pPr>
            <a:lvl5pPr marL="2455713" indent="0">
              <a:buNone/>
              <a:defRPr sz="2100" b="1"/>
            </a:lvl5pPr>
            <a:lvl6pPr marL="3069641" indent="0">
              <a:buNone/>
              <a:defRPr sz="2100" b="1"/>
            </a:lvl6pPr>
            <a:lvl7pPr marL="3683569" indent="0">
              <a:buNone/>
              <a:defRPr sz="2100" b="1"/>
            </a:lvl7pPr>
            <a:lvl8pPr marL="4297497" indent="0">
              <a:buNone/>
              <a:defRPr sz="2100" b="1"/>
            </a:lvl8pPr>
            <a:lvl9pPr marL="491142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64859"/>
            <a:ext cx="6060282" cy="44781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1739795"/>
            <a:ext cx="6062663" cy="725064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13928" indent="0">
              <a:buNone/>
              <a:defRPr sz="2700" b="1"/>
            </a:lvl2pPr>
            <a:lvl3pPr marL="1227856" indent="0">
              <a:buNone/>
              <a:defRPr sz="2400" b="1"/>
            </a:lvl3pPr>
            <a:lvl4pPr marL="1841784" indent="0">
              <a:buNone/>
              <a:defRPr sz="2100" b="1"/>
            </a:lvl4pPr>
            <a:lvl5pPr marL="2455713" indent="0">
              <a:buNone/>
              <a:defRPr sz="2100" b="1"/>
            </a:lvl5pPr>
            <a:lvl6pPr marL="3069641" indent="0">
              <a:buNone/>
              <a:defRPr sz="2100" b="1"/>
            </a:lvl6pPr>
            <a:lvl7pPr marL="3683569" indent="0">
              <a:buNone/>
              <a:defRPr sz="2100" b="1"/>
            </a:lvl7pPr>
            <a:lvl8pPr marL="4297497" indent="0">
              <a:buNone/>
              <a:defRPr sz="2100" b="1"/>
            </a:lvl8pPr>
            <a:lvl9pPr marL="4911425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464859"/>
            <a:ext cx="6062663" cy="447812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7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902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069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309457"/>
            <a:ext cx="4512470" cy="131699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09457"/>
            <a:ext cx="7667625" cy="663352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1626447"/>
            <a:ext cx="4512470" cy="5316538"/>
          </a:xfrm>
        </p:spPr>
        <p:txBody>
          <a:bodyPr/>
          <a:lstStyle>
            <a:lvl1pPr marL="0" indent="0">
              <a:buNone/>
              <a:defRPr sz="1900"/>
            </a:lvl1pPr>
            <a:lvl2pPr marL="613928" indent="0">
              <a:buNone/>
              <a:defRPr sz="1600"/>
            </a:lvl2pPr>
            <a:lvl3pPr marL="1227856" indent="0">
              <a:buNone/>
              <a:defRPr sz="1300"/>
            </a:lvl3pPr>
            <a:lvl4pPr marL="1841784" indent="0">
              <a:buNone/>
              <a:defRPr sz="1200"/>
            </a:lvl4pPr>
            <a:lvl5pPr marL="2455713" indent="0">
              <a:buNone/>
              <a:defRPr sz="1200"/>
            </a:lvl5pPr>
            <a:lvl6pPr marL="3069641" indent="0">
              <a:buNone/>
              <a:defRPr sz="1200"/>
            </a:lvl6pPr>
            <a:lvl7pPr marL="3683569" indent="0">
              <a:buNone/>
              <a:defRPr sz="1200"/>
            </a:lvl7pPr>
            <a:lvl8pPr marL="4297497" indent="0">
              <a:buNone/>
              <a:defRPr sz="1200"/>
            </a:lvl8pPr>
            <a:lvl9pPr marL="49114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165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5440680"/>
            <a:ext cx="8229600" cy="642303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694478"/>
            <a:ext cx="8229600" cy="4663440"/>
          </a:xfrm>
        </p:spPr>
        <p:txBody>
          <a:bodyPr/>
          <a:lstStyle>
            <a:lvl1pPr marL="0" indent="0">
              <a:buNone/>
              <a:defRPr sz="4300"/>
            </a:lvl1pPr>
            <a:lvl2pPr marL="613928" indent="0">
              <a:buNone/>
              <a:defRPr sz="3800"/>
            </a:lvl2pPr>
            <a:lvl3pPr marL="1227856" indent="0">
              <a:buNone/>
              <a:defRPr sz="3200"/>
            </a:lvl3pPr>
            <a:lvl4pPr marL="1841784" indent="0">
              <a:buNone/>
              <a:defRPr sz="2700"/>
            </a:lvl4pPr>
            <a:lvl5pPr marL="2455713" indent="0">
              <a:buNone/>
              <a:defRPr sz="2700"/>
            </a:lvl5pPr>
            <a:lvl6pPr marL="3069641" indent="0">
              <a:buNone/>
              <a:defRPr sz="2700"/>
            </a:lvl6pPr>
            <a:lvl7pPr marL="3683569" indent="0">
              <a:buNone/>
              <a:defRPr sz="2700"/>
            </a:lvl7pPr>
            <a:lvl8pPr marL="4297497" indent="0">
              <a:buNone/>
              <a:defRPr sz="2700"/>
            </a:lvl8pPr>
            <a:lvl9pPr marL="4911425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6082983"/>
            <a:ext cx="8229600" cy="912177"/>
          </a:xfrm>
        </p:spPr>
        <p:txBody>
          <a:bodyPr/>
          <a:lstStyle>
            <a:lvl1pPr marL="0" indent="0">
              <a:buNone/>
              <a:defRPr sz="1900"/>
            </a:lvl1pPr>
            <a:lvl2pPr marL="613928" indent="0">
              <a:buNone/>
              <a:defRPr sz="1600"/>
            </a:lvl2pPr>
            <a:lvl3pPr marL="1227856" indent="0">
              <a:buNone/>
              <a:defRPr sz="1300"/>
            </a:lvl3pPr>
            <a:lvl4pPr marL="1841784" indent="0">
              <a:buNone/>
              <a:defRPr sz="1200"/>
            </a:lvl4pPr>
            <a:lvl5pPr marL="2455713" indent="0">
              <a:buNone/>
              <a:defRPr sz="1200"/>
            </a:lvl5pPr>
            <a:lvl6pPr marL="3069641" indent="0">
              <a:buNone/>
              <a:defRPr sz="1200"/>
            </a:lvl6pPr>
            <a:lvl7pPr marL="3683569" indent="0">
              <a:buNone/>
              <a:defRPr sz="1200"/>
            </a:lvl7pPr>
            <a:lvl8pPr marL="4297497" indent="0">
              <a:buNone/>
              <a:defRPr sz="1200"/>
            </a:lvl8pPr>
            <a:lvl9pPr marL="4911425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730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11256"/>
            <a:ext cx="12344400" cy="1295400"/>
          </a:xfrm>
          <a:prstGeom prst="rect">
            <a:avLst/>
          </a:prstGeom>
        </p:spPr>
        <p:txBody>
          <a:bodyPr vert="horz" lIns="122786" tIns="61393" rIns="122786" bIns="613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13560"/>
            <a:ext cx="12344400" cy="5129425"/>
          </a:xfrm>
          <a:prstGeom prst="rect">
            <a:avLst/>
          </a:prstGeom>
        </p:spPr>
        <p:txBody>
          <a:bodyPr vert="horz" lIns="122786" tIns="61393" rIns="122786" bIns="613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7203864"/>
            <a:ext cx="3200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3D17-C617-4A70-8D96-406AA87BBAB5}" type="datetimeFigureOut">
              <a:rPr lang="en-US" smtClean="0"/>
              <a:pPr/>
              <a:t>12/16/2016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7203864"/>
            <a:ext cx="4343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7203864"/>
            <a:ext cx="3200400" cy="413808"/>
          </a:xfrm>
          <a:prstGeom prst="rect">
            <a:avLst/>
          </a:prstGeom>
        </p:spPr>
        <p:txBody>
          <a:bodyPr vert="horz" lIns="122786" tIns="61393" rIns="122786" bIns="6139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FDA8E-E261-44C4-95AA-E233EB9F70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829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2785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446" indent="-460446" algn="l" defTabSz="1227856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7633" indent="-383705" algn="l" defTabSz="1227856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4820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8749" indent="-306964" algn="l" defTabSz="122785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62677" indent="-306964" algn="l" defTabSz="122785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76605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0533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4461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8389" indent="-306964" algn="l" defTabSz="12278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3928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7856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1784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713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69641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3569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7497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1425" algn="l" defTabSz="12278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10200" y="533400"/>
            <a:ext cx="7696200" cy="3581400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Welcome to the world of </a:t>
            </a:r>
          </a:p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KKT  PPT presentation.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655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2819400" y="1600200"/>
            <a:ext cx="9067800" cy="24110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81000" y="304799"/>
            <a:ext cx="12725400" cy="114300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Formation of optative sentence-3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16657" y="2171979"/>
            <a:ext cx="2093180" cy="82640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latin typeface="Book Antiqua" pitchFamily="18" charset="0"/>
              </a:rPr>
              <a:t>subject</a:t>
            </a:r>
            <a:endParaRPr lang="en-US" sz="4400" b="1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01000" y="2132806"/>
            <a:ext cx="2914037" cy="67290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latin typeface="Book Antiqua" pitchFamily="18" charset="0"/>
              </a:rPr>
              <a:t>extension.</a:t>
            </a:r>
            <a:endParaRPr lang="en-US" sz="4400" b="1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10169" y="2200461"/>
            <a:ext cx="5908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ook Antiqua" pitchFamily="18" charset="0"/>
              </a:rPr>
              <a:t>+</a:t>
            </a:r>
            <a:endParaRPr lang="en-US" sz="4400" b="1" dirty="0"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0831" y="3420606"/>
            <a:ext cx="1481592" cy="90600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>
                <a:latin typeface="Book Antiqua" pitchFamily="18" charset="0"/>
              </a:rPr>
              <a:t>W</a:t>
            </a:r>
            <a:r>
              <a:rPr lang="en-US" sz="4000" b="1" dirty="0" smtClean="0">
                <a:latin typeface="Book Antiqua" pitchFamily="18" charset="0"/>
              </a:rPr>
              <a:t>ish</a:t>
            </a:r>
            <a:endParaRPr lang="en-US" sz="4000" b="1" dirty="0"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8561" y="3755886"/>
            <a:ext cx="1133877" cy="8077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 smtClean="0">
                <a:latin typeface="Book Antiqua" pitchFamily="18" charset="0"/>
              </a:rPr>
              <a:t>you</a:t>
            </a:r>
            <a:endParaRPr lang="en-US" sz="4000" b="1" dirty="0">
              <a:latin typeface="Book Antiqu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9400" y="3505200"/>
            <a:ext cx="3107635" cy="7730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>
                <a:latin typeface="Book Antiqua" pitchFamily="18" charset="0"/>
              </a:rPr>
              <a:t>a</a:t>
            </a:r>
            <a:r>
              <a:rPr lang="en-US" sz="4000" b="1" dirty="0" smtClean="0">
                <a:latin typeface="Book Antiqua" pitchFamily="18" charset="0"/>
              </a:rPr>
              <a:t>ll the best.</a:t>
            </a:r>
            <a:endParaRPr lang="en-US" sz="4000" b="1" dirty="0">
              <a:latin typeface="Book Antiqu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12266" y="2056606"/>
            <a:ext cx="1537251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>
                <a:latin typeface="Book Antiqua" pitchFamily="18" charset="0"/>
              </a:rPr>
              <a:t>W</a:t>
            </a:r>
            <a:r>
              <a:rPr lang="en-US" sz="4400" b="1" dirty="0" smtClean="0">
                <a:latin typeface="Book Antiqua" pitchFamily="18" charset="0"/>
              </a:rPr>
              <a:t>ish</a:t>
            </a:r>
            <a:endParaRPr lang="en-US" sz="4400" b="1" dirty="0"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09098" y="2198464"/>
            <a:ext cx="695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ook Antiqua" pitchFamily="18" charset="0"/>
              </a:rPr>
              <a:t>+</a:t>
            </a:r>
            <a:endParaRPr lang="en-US" sz="4400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88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000">
              <a:schemeClr val="tx1">
                <a:lumMod val="85000"/>
                <a:lumOff val="15000"/>
              </a:schemeClr>
            </a:gs>
            <a:gs pos="8000">
              <a:srgbClr val="000000"/>
            </a:gs>
            <a:gs pos="77000">
              <a:srgbClr val="181CC7"/>
            </a:gs>
            <a:gs pos="95000">
              <a:srgbClr val="7005D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2600" y="205740"/>
            <a:ext cx="7162800" cy="990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Class activities 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35880" y="1524000"/>
            <a:ext cx="83058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Rearrange the sentences into optative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82640" y="3048000"/>
            <a:ext cx="7117080" cy="304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live, country, our, may, long.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u</a:t>
            </a: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pon, you, be, peace.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to, birth, you, to,  happy , day.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a, life, happy, wish, you.</a:t>
            </a:r>
          </a:p>
          <a:p>
            <a:pPr marL="457200" indent="-457200">
              <a:buAutoNum type="arabicPeriod"/>
            </a:pP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Allah, may, me, grace.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513588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71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" y="5486400"/>
            <a:ext cx="6248400" cy="1447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Write five optative sentences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on the picture.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137555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9561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457200"/>
            <a:ext cx="8686800" cy="838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u="sng" dirty="0" smtClean="0">
                <a:latin typeface="Book Antiqua" pitchFamily="18" charset="0"/>
              </a:rPr>
              <a:t>Identity of the teacher &amp; the class</a:t>
            </a:r>
            <a:endParaRPr lang="en-US" b="1" u="sng" dirty="0"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24600" y="2057400"/>
            <a:ext cx="7086600" cy="501675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 b="1" dirty="0" err="1" smtClean="0">
                <a:latin typeface="Book Antiqua" pitchFamily="18" charset="0"/>
              </a:rPr>
              <a:t>Komal</a:t>
            </a:r>
            <a:r>
              <a:rPr lang="en-US" sz="3200" b="1" dirty="0" smtClean="0">
                <a:latin typeface="Book Antiqua" pitchFamily="18" charset="0"/>
              </a:rPr>
              <a:t> </a:t>
            </a:r>
            <a:r>
              <a:rPr lang="en-US" sz="3200" b="1" dirty="0" err="1" smtClean="0">
                <a:latin typeface="Book Antiqua" pitchFamily="18" charset="0"/>
              </a:rPr>
              <a:t>Kanta</a:t>
            </a:r>
            <a:r>
              <a:rPr lang="en-US" sz="3200" b="1" dirty="0" smtClean="0">
                <a:latin typeface="Book Antiqua" pitchFamily="18" charset="0"/>
              </a:rPr>
              <a:t> Ray </a:t>
            </a:r>
            <a:r>
              <a:rPr lang="en-US" sz="3200" b="1" dirty="0" err="1" smtClean="0">
                <a:latin typeface="Book Antiqua" pitchFamily="18" charset="0"/>
              </a:rPr>
              <a:t>Talukder</a:t>
            </a:r>
            <a:endParaRPr lang="en-US" sz="3200" b="1" dirty="0" smtClean="0">
              <a:latin typeface="Book Antiqua" pitchFamily="18" charset="0"/>
            </a:endParaRPr>
          </a:p>
          <a:p>
            <a:r>
              <a:rPr lang="en-US" sz="3200" b="1" dirty="0" smtClean="0">
                <a:latin typeface="Book Antiqua" pitchFamily="18" charset="0"/>
              </a:rPr>
              <a:t>Senior </a:t>
            </a:r>
            <a:r>
              <a:rPr lang="en-US" sz="3200" b="1" dirty="0" err="1" smtClean="0">
                <a:latin typeface="Book Antiqua" pitchFamily="18" charset="0"/>
              </a:rPr>
              <a:t>Teacher,L.P.High</a:t>
            </a:r>
            <a:r>
              <a:rPr lang="en-US" sz="3200" b="1" dirty="0" smtClean="0">
                <a:latin typeface="Book Antiqua" pitchFamily="18" charset="0"/>
              </a:rPr>
              <a:t> </a:t>
            </a:r>
          </a:p>
          <a:p>
            <a:r>
              <a:rPr lang="en-US" sz="3200" b="1" dirty="0" smtClean="0">
                <a:latin typeface="Book Antiqua" pitchFamily="18" charset="0"/>
              </a:rPr>
              <a:t>School &amp; College</a:t>
            </a:r>
          </a:p>
          <a:p>
            <a:r>
              <a:rPr lang="en-US" sz="3200" b="1" dirty="0" err="1" smtClean="0">
                <a:latin typeface="Book Antiqua" pitchFamily="18" charset="0"/>
              </a:rPr>
              <a:t>Chhatak,Sunamgonj</a:t>
            </a:r>
            <a:r>
              <a:rPr lang="en-US" sz="3200" b="1" dirty="0" smtClean="0">
                <a:latin typeface="Book Antiqua" pitchFamily="18" charset="0"/>
              </a:rPr>
              <a:t>.</a:t>
            </a:r>
          </a:p>
          <a:p>
            <a:endParaRPr lang="en-US" sz="3200" b="1" dirty="0" smtClean="0">
              <a:latin typeface="Book Antiqua" pitchFamily="18" charset="0"/>
            </a:endParaRPr>
          </a:p>
          <a:p>
            <a:r>
              <a:rPr lang="en-US" sz="3200" b="1" dirty="0" smtClean="0">
                <a:latin typeface="Book Antiqua" pitchFamily="18" charset="0"/>
              </a:rPr>
              <a:t>Class IX-X</a:t>
            </a:r>
          </a:p>
          <a:p>
            <a:r>
              <a:rPr lang="en-US" sz="3200" b="1" dirty="0" smtClean="0">
                <a:latin typeface="Book Antiqua" pitchFamily="18" charset="0"/>
              </a:rPr>
              <a:t>English 2</a:t>
            </a:r>
            <a:r>
              <a:rPr lang="en-US" sz="3200" b="1" baseline="30000" dirty="0" smtClean="0">
                <a:latin typeface="Book Antiqua" pitchFamily="18" charset="0"/>
              </a:rPr>
              <a:t>nd</a:t>
            </a:r>
            <a:r>
              <a:rPr lang="en-US" sz="3200" b="1" dirty="0" smtClean="0">
                <a:latin typeface="Book Antiqua" pitchFamily="18" charset="0"/>
              </a:rPr>
              <a:t> Paper</a:t>
            </a:r>
          </a:p>
          <a:p>
            <a:r>
              <a:rPr lang="en-US" sz="3200" b="1" dirty="0" smtClean="0">
                <a:latin typeface="Book Antiqua" pitchFamily="18" charset="0"/>
              </a:rPr>
              <a:t>Grammar</a:t>
            </a:r>
            <a:endParaRPr lang="en-US" sz="3200" b="1" dirty="0">
              <a:latin typeface="Book Antiqua" pitchFamily="18" charset="0"/>
            </a:endParaRPr>
          </a:p>
        </p:txBody>
      </p:sp>
      <p:pic>
        <p:nvPicPr>
          <p:cNvPr id="5" name="Picture 4" descr="IMG_20160217_1514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447800"/>
            <a:ext cx="4514850" cy="6019800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8794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5476" y="940746"/>
            <a:ext cx="4840224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27776" y="320040"/>
            <a:ext cx="6135624" cy="914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May Allah bless you.</a:t>
            </a:r>
            <a:endParaRPr lang="en-US" b="1" dirty="0">
              <a:latin typeface="Book Antiqua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2812" b="46186"/>
          <a:stretch/>
        </p:blipFill>
        <p:spPr>
          <a:xfrm flipH="1">
            <a:off x="9966960" y="3394385"/>
            <a:ext cx="3764280" cy="419797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486400" y="3663153"/>
            <a:ext cx="5829300" cy="1108386"/>
            <a:chOff x="5486400" y="3663153"/>
            <a:chExt cx="5829300" cy="1108386"/>
          </a:xfrm>
        </p:grpSpPr>
        <p:sp>
          <p:nvSpPr>
            <p:cNvPr id="3" name="Rounded Rectangular Callout 2"/>
            <p:cNvSpPr/>
            <p:nvPr/>
          </p:nvSpPr>
          <p:spPr>
            <a:xfrm>
              <a:off x="5486400" y="3663153"/>
              <a:ext cx="5829300" cy="1108386"/>
            </a:xfrm>
            <a:prstGeom prst="wedgeRoundRectCallout">
              <a:avLst>
                <a:gd name="adj1" fmla="val 49351"/>
                <a:gd name="adj2" fmla="val 96874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b="1" dirty="0">
                <a:solidFill>
                  <a:schemeClr val="tx1"/>
                </a:solidFill>
                <a:latin typeface="Book Antiqua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638800" y="3798246"/>
              <a:ext cx="5676900" cy="8382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b="1" dirty="0" smtClean="0">
                  <a:latin typeface="Book Antiqua" pitchFamily="18" charset="0"/>
                </a:rPr>
                <a:t>Long live my parents.</a:t>
              </a:r>
              <a:endParaRPr lang="en-US" b="1" dirty="0">
                <a:latin typeface="Book Antiqu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1384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0900" y="1143000"/>
            <a:ext cx="7467600" cy="18669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latin typeface="Book Antiqua" pitchFamily="18" charset="0"/>
              </a:rPr>
              <a:t>What kind of sentences </a:t>
            </a:r>
          </a:p>
          <a:p>
            <a:pPr algn="ctr"/>
            <a:r>
              <a:rPr lang="en-US" b="1" dirty="0" smtClean="0">
                <a:latin typeface="Book Antiqua" pitchFamily="18" charset="0"/>
              </a:rPr>
              <a:t>have you observed?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3" name="Down Arrow Callout 2"/>
          <p:cNvSpPr/>
          <p:nvPr/>
        </p:nvSpPr>
        <p:spPr>
          <a:xfrm>
            <a:off x="2857500" y="685800"/>
            <a:ext cx="8229600" cy="4114800"/>
          </a:xfrm>
          <a:prstGeom prst="downArrowCallo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590800" y="4800600"/>
            <a:ext cx="8763000" cy="1981200"/>
            <a:chOff x="1866900" y="4800600"/>
            <a:chExt cx="8763000" cy="1981200"/>
          </a:xfrm>
        </p:grpSpPr>
        <p:sp>
          <p:nvSpPr>
            <p:cNvPr id="4" name="Oval 3"/>
            <p:cNvSpPr/>
            <p:nvPr/>
          </p:nvSpPr>
          <p:spPr>
            <a:xfrm>
              <a:off x="1866900" y="4800600"/>
              <a:ext cx="8763000" cy="1981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Book Antiqua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05200" y="5257800"/>
              <a:ext cx="6019800" cy="10668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b="1" dirty="0">
                  <a:latin typeface="Book Antiqua" pitchFamily="18" charset="0"/>
                </a:rPr>
                <a:t>Optative </a:t>
              </a:r>
              <a:r>
                <a:rPr lang="en-US" b="1" dirty="0" smtClean="0">
                  <a:latin typeface="Book Antiqua" pitchFamily="18" charset="0"/>
                </a:rPr>
                <a:t>Sentence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068065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267200" y="3886200"/>
            <a:ext cx="8686800" cy="2895600"/>
            <a:chOff x="4267200" y="3505200"/>
            <a:chExt cx="8686800" cy="2895600"/>
          </a:xfrm>
        </p:grpSpPr>
        <p:sp>
          <p:nvSpPr>
            <p:cNvPr id="3" name="Oval 2"/>
            <p:cNvSpPr/>
            <p:nvPr/>
          </p:nvSpPr>
          <p:spPr>
            <a:xfrm>
              <a:off x="4267200" y="3505200"/>
              <a:ext cx="8686800" cy="2895600"/>
            </a:xfrm>
            <a:prstGeom prst="ellipse">
              <a:avLst/>
            </a:prstGeom>
            <a:noFill/>
            <a:ln w="190500" cap="sq" cmpd="tri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b="1" dirty="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753100" y="4305300"/>
              <a:ext cx="5715000" cy="12954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Book Antiqua" pitchFamily="18" charset="0"/>
                </a:rPr>
                <a:t>Optative Sentence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581400" y="914400"/>
            <a:ext cx="9220200" cy="2133600"/>
            <a:chOff x="3581400" y="914400"/>
            <a:chExt cx="9220200" cy="2133600"/>
          </a:xfrm>
        </p:grpSpPr>
        <p:sp>
          <p:nvSpPr>
            <p:cNvPr id="2" name="Down Ribbon 1"/>
            <p:cNvSpPr/>
            <p:nvPr/>
          </p:nvSpPr>
          <p:spPr>
            <a:xfrm>
              <a:off x="3581400" y="914400"/>
              <a:ext cx="9220200" cy="2133600"/>
            </a:xfrm>
            <a:prstGeom prst="ribbon">
              <a:avLst>
                <a:gd name="adj1" fmla="val 16667"/>
                <a:gd name="adj2" fmla="val 70165"/>
              </a:avLst>
            </a:prstGeom>
            <a:noFill/>
            <a:ln w="190500" cap="sq" cmpd="tri"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 b="1" dirty="0">
                <a:solidFill>
                  <a:schemeClr val="bg1"/>
                </a:solidFill>
                <a:latin typeface="Book Antiqua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181600" y="1676400"/>
              <a:ext cx="6019800" cy="990600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b="1" dirty="0" smtClean="0">
                  <a:solidFill>
                    <a:schemeClr val="bg1"/>
                  </a:solidFill>
                  <a:latin typeface="Book Antiqua" pitchFamily="18" charset="0"/>
                </a:rPr>
                <a:t>Our today’s lesson is-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601656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Ribbon 1"/>
          <p:cNvSpPr/>
          <p:nvPr/>
        </p:nvSpPr>
        <p:spPr>
          <a:xfrm>
            <a:off x="3124200" y="1371600"/>
            <a:ext cx="9677400" cy="2133600"/>
          </a:xfrm>
          <a:prstGeom prst="ribbon">
            <a:avLst>
              <a:gd name="adj1" fmla="val 17436"/>
              <a:gd name="adj2" fmla="val 65433"/>
            </a:avLst>
          </a:prstGeom>
          <a:noFill/>
          <a:ln w="101600" cap="sq" cmpd="dbl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endParaRPr lang="en-US" sz="4000" b="1" dirty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38800" y="2286000"/>
            <a:ext cx="4648200" cy="6858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Learning outcomes</a:t>
            </a:r>
            <a:endParaRPr lang="en-US" b="1" dirty="0">
              <a:latin typeface="Book Antiqua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029200" y="1981200"/>
            <a:ext cx="5715000" cy="1295400"/>
          </a:xfrm>
          <a:prstGeom prst="ellipse">
            <a:avLst/>
          </a:prstGeom>
          <a:noFill/>
          <a:ln w="101600" cap="sq" cmpd="dbl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16480" y="3886200"/>
            <a:ext cx="10515600" cy="304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latin typeface="Book Antiqua" pitchFamily="18" charset="0"/>
              </a:rPr>
              <a:t>At the end of the lesson, we will be able to—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identify  the definition of optative sentence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identify the structures of optative sentence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rearrange the jumble words to make optative sentences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b="1" dirty="0" smtClean="0">
                <a:latin typeface="Book Antiqua" pitchFamily="18" charset="0"/>
              </a:rPr>
              <a:t>make optative sentence with clue.</a:t>
            </a:r>
            <a:endParaRPr lang="en-US" b="1" dirty="0"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93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12520"/>
            <a:ext cx="74676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What is an optative sentence?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9120" y="2133600"/>
            <a:ext cx="8077200" cy="35052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May you live long.</a:t>
            </a:r>
            <a:br>
              <a:rPr lang="en-US" b="1" dirty="0">
                <a:solidFill>
                  <a:schemeClr val="bg1"/>
                </a:solidFill>
                <a:latin typeface="Book Antiqua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May </a:t>
            </a: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Allah bless you.</a:t>
            </a:r>
            <a:br>
              <a:rPr lang="en-US" b="1" dirty="0">
                <a:solidFill>
                  <a:schemeClr val="bg1"/>
                </a:solidFill>
                <a:latin typeface="Book Antiqua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Wish </a:t>
            </a: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you all the best.</a:t>
            </a:r>
            <a:br>
              <a:rPr lang="en-US" b="1" dirty="0">
                <a:solidFill>
                  <a:schemeClr val="bg1"/>
                </a:solidFill>
                <a:latin typeface="Book Antiqua" pitchFamily="18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Long </a:t>
            </a: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live Bangladesh </a:t>
            </a:r>
            <a:endParaRPr lang="en-US" b="1" dirty="0" smtClean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(</a:t>
            </a:r>
            <a:r>
              <a:rPr lang="en-US" b="1" dirty="0">
                <a:solidFill>
                  <a:schemeClr val="bg1"/>
                </a:solidFill>
                <a:latin typeface="Book Antiqua" pitchFamily="18" charset="0"/>
              </a:rPr>
              <a:t>can be formed without ‘may’)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019800"/>
            <a:ext cx="12420600" cy="1524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The sentence that expresses a desire, prayer 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or wish is called an optative sentence.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5867400"/>
            <a:ext cx="12725400" cy="16764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78356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67000">
              <a:schemeClr val="tx1">
                <a:lumMod val="75000"/>
                <a:lumOff val="25000"/>
              </a:schemeClr>
            </a:gs>
            <a:gs pos="27000">
              <a:schemeClr val="bg2">
                <a:lumMod val="50000"/>
              </a:schemeClr>
            </a:gs>
            <a:gs pos="100000">
              <a:schemeClr val="tx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"/>
            <a:ext cx="13639800" cy="13411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Book Antiqua" pitchFamily="18" charset="0"/>
              </a:rPr>
              <a:t>Formation of optative sentence-1</a:t>
            </a:r>
            <a:endParaRPr lang="en-US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8080" y="3124203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Subject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04960" y="3124203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verb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3200" y="3124202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Extension.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45880" y="3124203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88880" y="3124201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8420" y="4898179"/>
            <a:ext cx="11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May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60920" y="4898179"/>
            <a:ext cx="128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Allah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580120" y="4901625"/>
            <a:ext cx="111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allot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70720" y="4901625"/>
            <a:ext cx="224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us </a:t>
            </a:r>
            <a:r>
              <a:rPr lang="en-US" sz="3200" b="1" dirty="0" err="1" smtClean="0">
                <a:solidFill>
                  <a:schemeClr val="bg1"/>
                </a:solidFill>
                <a:latin typeface="Book Antiqua" pitchFamily="18" charset="0"/>
              </a:rPr>
              <a:t>Jannat</a:t>
            </a:r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.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5080" y="3124200"/>
            <a:ext cx="107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May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39000" y="3129858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32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76400"/>
            <a:ext cx="605508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270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9" grpId="0"/>
      <p:bldP spid="10" grpId="0"/>
      <p:bldP spid="12" grpId="0"/>
      <p:bldP spid="13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8000">
              <a:srgbClr val="000040"/>
            </a:gs>
            <a:gs pos="100000">
              <a:schemeClr val="bg2">
                <a:lumMod val="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799"/>
            <a:ext cx="12725400" cy="114300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Book Antiqua" pitchFamily="18" charset="0"/>
              </a:rPr>
              <a:t>Formation of optative sentence-2</a:t>
            </a:r>
            <a:endParaRPr lang="en-US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73871" y="2808356"/>
            <a:ext cx="1397442" cy="69109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itchFamily="18" charset="0"/>
              </a:rPr>
              <a:t>verb</a:t>
            </a:r>
            <a:endParaRPr lang="en-US" sz="4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84171" y="2882408"/>
            <a:ext cx="2209800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itchFamily="18" charset="0"/>
              </a:rPr>
              <a:t>subject.</a:t>
            </a:r>
            <a:endParaRPr lang="en-US" sz="4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71312" y="2897648"/>
            <a:ext cx="695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4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91400" y="4778514"/>
            <a:ext cx="1710971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ook Antiqua" pitchFamily="18" charset="0"/>
              </a:rPr>
              <a:t>Long</a:t>
            </a:r>
            <a:endParaRPr lang="en-US" sz="40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08235" y="4713356"/>
            <a:ext cx="1133877" cy="609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Book Antiqua" pitchFamily="18" charset="0"/>
              </a:rPr>
              <a:t>live</a:t>
            </a:r>
            <a:endParaRPr lang="en-US" sz="40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11077" y="4713356"/>
            <a:ext cx="3107635" cy="7730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Book Antiqua" pitchFamily="18" charset="0"/>
              </a:rPr>
              <a:t>m</a:t>
            </a:r>
            <a:r>
              <a:rPr lang="en-US" sz="4000" b="1" dirty="0" smtClean="0">
                <a:solidFill>
                  <a:schemeClr val="bg1"/>
                </a:solidFill>
                <a:latin typeface="Book Antiqua" pitchFamily="18" charset="0"/>
              </a:rPr>
              <a:t>y mother.</a:t>
            </a:r>
            <a:endParaRPr lang="en-US" sz="40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91400" y="2884556"/>
            <a:ext cx="1537251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itchFamily="18" charset="0"/>
              </a:rPr>
              <a:t>Long</a:t>
            </a:r>
            <a:endParaRPr lang="en-US" sz="4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42512" y="2960756"/>
            <a:ext cx="6957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Book Antiqua" pitchFamily="18" charset="0"/>
              </a:rPr>
              <a:t>+</a:t>
            </a:r>
            <a:endParaRPr lang="en-US" sz="4400" b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943"/>
          <a:stretch/>
        </p:blipFill>
        <p:spPr>
          <a:xfrm>
            <a:off x="381000" y="1587803"/>
            <a:ext cx="6858000" cy="5727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252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10" grpId="0"/>
      <p:bldP spid="11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306</Words>
  <Application>Microsoft Office PowerPoint</Application>
  <PresentationFormat>Custom</PresentationFormat>
  <Paragraphs>94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komal kanta</cp:lastModifiedBy>
  <cp:revision>31</cp:revision>
  <dcterms:created xsi:type="dcterms:W3CDTF">2015-10-16T06:21:01Z</dcterms:created>
  <dcterms:modified xsi:type="dcterms:W3CDTF">2016-12-16T00:07:23Z</dcterms:modified>
</cp:coreProperties>
</file>